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jJlkYHt85E5PA2l28FhfSaBO7v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586E19-4564-4F9B-957F-3A64F0A69DED}">
  <a:tblStyle styleId="{E4586E19-4564-4F9B-957F-3A64F0A69DED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fill>
          <a:solidFill>
            <a:srgbClr val="E0CCCA"/>
          </a:solidFill>
        </a:fill>
      </a:tcStyle>
    </a:band1H>
    <a:band2H>
      <a:tcTxStyle/>
    </a:band2H>
    <a:band1V>
      <a:tcTxStyle/>
      <a:tcStyle>
        <a:fill>
          <a:solidFill>
            <a:srgbClr val="E0CC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8f1e0d9b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8f1e0d9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5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5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3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5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5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6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6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36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6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6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9" name="Google Shape;119;p3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36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7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7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7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8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8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38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3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8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8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6" name="Google Shape;136;p38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8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9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9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39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3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9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9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0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0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4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1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1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4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9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9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31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31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3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3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33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4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34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5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5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25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25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25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5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5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5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5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5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5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25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25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5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5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5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5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5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5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5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5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25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2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8.png"/><Relationship Id="rId7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entury Gothic"/>
              <a:buNone/>
            </a:pPr>
            <a:r>
              <a:rPr b="1" lang="ru-RU">
                <a:solidFill>
                  <a:schemeClr val="accent1"/>
                </a:solidFill>
              </a:rPr>
              <a:t>Осмотр кожа, ногтей, волос</a:t>
            </a:r>
            <a:endParaRPr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217" name="Google Shape;217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9785" y="182719"/>
            <a:ext cx="9779268" cy="6522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223" name="Google Shape;223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1208" y="219995"/>
            <a:ext cx="6901314" cy="656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229" name="Google Shape;229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4151" y="1096945"/>
            <a:ext cx="3133725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682" y="131077"/>
            <a:ext cx="4032001" cy="297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3212" y="3947860"/>
            <a:ext cx="4113036" cy="238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237" name="Google Shape;237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4968" y="161925"/>
            <a:ext cx="3600371" cy="260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155" y="161925"/>
            <a:ext cx="3478900" cy="262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12047" y="142001"/>
            <a:ext cx="3860478" cy="262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9487" y="2952498"/>
            <a:ext cx="3373850" cy="224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24968" y="2952498"/>
            <a:ext cx="5305306" cy="2245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247" name="Google Shape;247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1445" y="249512"/>
            <a:ext cx="6721801" cy="6437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253" name="Google Shape;253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202" l="0" r="0" t="6653"/>
          <a:stretch/>
        </p:blipFill>
        <p:spPr>
          <a:xfrm>
            <a:off x="1467075" y="624100"/>
            <a:ext cx="9839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ru-RU">
                <a:solidFill>
                  <a:schemeClr val="accent1"/>
                </a:solidFill>
              </a:rPr>
              <a:t>Поражение кожи</a:t>
            </a:r>
            <a:endParaRPr/>
          </a:p>
        </p:txBody>
      </p:sp>
      <p:sp>
        <p:nvSpPr>
          <p:cNvPr id="259" name="Google Shape;259;p15"/>
          <p:cNvSpPr txBox="1"/>
          <p:nvPr>
            <p:ph idx="1" type="body"/>
          </p:nvPr>
        </p:nvSpPr>
        <p:spPr>
          <a:xfrm>
            <a:off x="2158409" y="1754372"/>
            <a:ext cx="9346203" cy="415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Локализация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Зуд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Размер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Форма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Цвет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Смена границ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Пространственные взаимосвязи: поражения сливаются или раздельны? 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ru-RU">
                <a:solidFill>
                  <a:schemeClr val="accent1"/>
                </a:solidFill>
              </a:rPr>
              <a:t>Обязательный осмотр</a:t>
            </a:r>
            <a:endParaRPr/>
          </a:p>
        </p:txBody>
      </p:sp>
      <p:sp>
        <p:nvSpPr>
          <p:cNvPr id="265" name="Google Shape;265;p1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🠶"/>
            </a:pPr>
            <a:r>
              <a:rPr lang="ru-RU" sz="3200"/>
              <a:t>Ногти на руках и ногах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🠶"/>
            </a:pPr>
            <a:r>
              <a:rPr lang="ru-RU" sz="3200"/>
              <a:t>Кожа головы, особенно линия роста волос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🠶"/>
            </a:pPr>
            <a:r>
              <a:rPr lang="ru-RU" sz="3200"/>
              <a:t>Слизистая оболочка: глаза (конъюнктива) губы и рот горло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ru-RU">
                <a:solidFill>
                  <a:schemeClr val="accent1"/>
                </a:solidFill>
              </a:rPr>
              <a:t>Nails</a:t>
            </a:r>
            <a:br>
              <a:rPr lang="ru-RU"/>
            </a:br>
            <a:endParaRPr/>
          </a:p>
        </p:txBody>
      </p:sp>
      <p:pic>
        <p:nvPicPr>
          <p:cNvPr id="271" name="Google Shape;271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6391" y="204833"/>
            <a:ext cx="8835656" cy="6626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277" name="Google Shape;277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709" y="159876"/>
            <a:ext cx="4428326" cy="331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8214" y="340630"/>
            <a:ext cx="6128497" cy="331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4709" y="3657600"/>
            <a:ext cx="3983222" cy="318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00211" y="3763039"/>
            <a:ext cx="4434365" cy="305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Name the skin layers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Эпидермис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Дерма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Подкожный слой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286" name="Google Shape;28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5367" y="440607"/>
            <a:ext cx="7836196" cy="58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292" name="Google Shape;29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8864" y="338803"/>
            <a:ext cx="4210494" cy="632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298" name="Google Shape;298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861" y="253139"/>
            <a:ext cx="8803758" cy="6465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304" name="Google Shape;304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670" y="208110"/>
            <a:ext cx="6549656" cy="6549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310" name="Google Shape;310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251" y="2316647"/>
            <a:ext cx="4018470" cy="267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8170" y="4295553"/>
            <a:ext cx="3787254" cy="252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8900" y="399939"/>
            <a:ext cx="3851108" cy="284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318" name="Google Shape;318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3759" y="2352232"/>
            <a:ext cx="5653089" cy="40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601" y="176877"/>
            <a:ext cx="5997936" cy="3565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459" y="517057"/>
            <a:ext cx="9164453" cy="610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508" y="423511"/>
            <a:ext cx="8555973" cy="6246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Назовите клетки кожи и особенности структур</a:t>
            </a:r>
            <a:endParaRPr/>
          </a:p>
        </p:txBody>
      </p:sp>
      <p:sp>
        <p:nvSpPr>
          <p:cNvPr id="187" name="Google Shape;187;p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280" y="1410595"/>
            <a:ext cx="9817768" cy="508827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 txBox="1"/>
          <p:nvPr/>
        </p:nvSpPr>
        <p:spPr>
          <a:xfrm>
            <a:off x="2183033" y="129705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0" i="0" lang="ru-RU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Назовите клетки кожи и особенности структур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Назовите основные функции и кожного покрова</a:t>
            </a:r>
            <a:endParaRPr/>
          </a:p>
        </p:txBody>
      </p:sp>
      <p:sp>
        <p:nvSpPr>
          <p:cNvPr id="199" name="Google Shape;199;p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Какая функция кожного покрова?</a:t>
            </a:r>
            <a:endParaRPr/>
          </a:p>
        </p:txBody>
      </p:sp>
      <p:graphicFrame>
        <p:nvGraphicFramePr>
          <p:cNvPr id="205" name="Google Shape;205;p8"/>
          <p:cNvGraphicFramePr/>
          <p:nvPr/>
        </p:nvGraphicFramePr>
        <p:xfrm>
          <a:off x="539817" y="12801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{E4586E19-4564-4F9B-957F-3A64F0A69DED}</a:tableStyleId>
              </a:tblPr>
              <a:tblGrid>
                <a:gridCol w="1870875"/>
                <a:gridCol w="3716175"/>
                <a:gridCol w="1622850"/>
                <a:gridCol w="39642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Баррьерная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Против химикатов, частиц, микробы, ультрафиолет радиация, механических травм, против потери биологических жидкостей </a:t>
                      </a:r>
                      <a:endParaRPr b="0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Двигательная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Обеспечивает поверхность для захвата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Гомеостаз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Регуляция температуры тела</a:t>
                      </a:r>
                      <a:endParaRPr b="0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Метаболическая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Участие в рбразование витамина Д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Чувствительная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Осязание</a:t>
                      </a:r>
                      <a:endParaRPr b="0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Температура</a:t>
                      </a:r>
                      <a:endParaRPr b="0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Давление</a:t>
                      </a:r>
                      <a:endParaRPr b="0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Боль</a:t>
                      </a:r>
                      <a:endParaRPr b="0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Иммунная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Аванпост для иммунных клеток</a:t>
                      </a:r>
                      <a:endParaRPr b="0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Психологическая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Половое влечение</a:t>
                      </a:r>
                      <a:endParaRPr b="0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Самооценка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8f1e0d9b9_0_0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18f1e0d9b9_0_0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2020-01-23T10:09:12Z</dcterms:created>
  <dc:creator>Gaukhar Kurmanova</dc:creator>
</cp:coreProperties>
</file>